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72" r:id="rId6"/>
    <p:sldId id="273" r:id="rId7"/>
    <p:sldId id="263" r:id="rId8"/>
    <p:sldId id="264" r:id="rId9"/>
    <p:sldId id="262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2222" autoAdjust="0"/>
    <p:restoredTop sz="86444" autoAdjust="0"/>
  </p:normalViewPr>
  <p:slideViewPr>
    <p:cSldViewPr>
      <p:cViewPr varScale="1">
        <p:scale>
          <a:sx n="83" d="100"/>
          <a:sy n="83" d="100"/>
        </p:scale>
        <p:origin x="-9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8608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E0071EB-14CC-4F12-9B75-D81027D9A26B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FF2194A-43E3-49F0-94FC-F48D976D7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0071EB-14CC-4F12-9B75-D81027D9A26B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F2194A-43E3-49F0-94FC-F48D976D7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0071EB-14CC-4F12-9B75-D81027D9A26B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F2194A-43E3-49F0-94FC-F48D976D7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0071EB-14CC-4F12-9B75-D81027D9A26B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F2194A-43E3-49F0-94FC-F48D976D7B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0071EB-14CC-4F12-9B75-D81027D9A26B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F2194A-43E3-49F0-94FC-F48D976D7B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0071EB-14CC-4F12-9B75-D81027D9A26B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F2194A-43E3-49F0-94FC-F48D976D7B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0071EB-14CC-4F12-9B75-D81027D9A26B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F2194A-43E3-49F0-94FC-F48D976D7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0071EB-14CC-4F12-9B75-D81027D9A26B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F2194A-43E3-49F0-94FC-F48D976D7B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0071EB-14CC-4F12-9B75-D81027D9A26B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F2194A-43E3-49F0-94FC-F48D976D7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E0071EB-14CC-4F12-9B75-D81027D9A26B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F2194A-43E3-49F0-94FC-F48D976D7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E0071EB-14CC-4F12-9B75-D81027D9A26B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FF2194A-43E3-49F0-94FC-F48D976D7B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E0071EB-14CC-4F12-9B75-D81027D9A26B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FF2194A-43E3-49F0-94FC-F48D976D7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Правописание букв </a:t>
            </a:r>
            <a:br>
              <a:rPr lang="ru-RU" dirty="0" smtClean="0"/>
            </a:br>
            <a:r>
              <a:rPr lang="ru-RU" dirty="0" smtClean="0"/>
              <a:t>И и Ы после Ц.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Выполнила:</a:t>
            </a:r>
          </a:p>
          <a:p>
            <a:r>
              <a:rPr lang="ru-RU" sz="2100" dirty="0" smtClean="0"/>
              <a:t>учитель русского языка</a:t>
            </a:r>
          </a:p>
          <a:p>
            <a:r>
              <a:rPr lang="ru-RU" sz="2100" dirty="0" smtClean="0"/>
              <a:t>и литературы</a:t>
            </a:r>
          </a:p>
          <a:p>
            <a:r>
              <a:rPr lang="ru-RU" sz="2100" dirty="0" err="1" smtClean="0"/>
              <a:t>Пяткина</a:t>
            </a:r>
            <a:r>
              <a:rPr lang="ru-RU" sz="2100" dirty="0" smtClean="0"/>
              <a:t> Татьяна Александровна</a:t>
            </a:r>
            <a:endParaRPr lang="ru-RU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ru-RU" dirty="0" smtClean="0"/>
              <a:t>Алгоритм</a:t>
            </a: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rot="5400000">
            <a:off x="2714612" y="1643050"/>
            <a:ext cx="357190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1285852" y="6500810"/>
            <a:ext cx="857256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42910" y="1071546"/>
            <a:ext cx="371477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1.Слово на –</a:t>
            </a:r>
            <a:r>
              <a:rPr lang="ru-RU" sz="2800" dirty="0" err="1" smtClean="0">
                <a:solidFill>
                  <a:srgbClr val="FF0000"/>
                </a:solidFill>
              </a:rPr>
              <a:t>ция</a:t>
            </a:r>
            <a:r>
              <a:rPr lang="ru-RU" sz="2800" dirty="0" smtClean="0"/>
              <a:t>?</a:t>
            </a:r>
          </a:p>
          <a:p>
            <a:endParaRPr lang="ru-RU" dirty="0"/>
          </a:p>
        </p:txBody>
      </p:sp>
      <p:grpSp>
        <p:nvGrpSpPr>
          <p:cNvPr id="68" name="Группа 67"/>
          <p:cNvGrpSpPr/>
          <p:nvPr/>
        </p:nvGrpSpPr>
        <p:grpSpPr>
          <a:xfrm>
            <a:off x="1142976" y="2071678"/>
            <a:ext cx="2214578" cy="1477328"/>
            <a:chOff x="6215074" y="714356"/>
            <a:chExt cx="2214578" cy="1477328"/>
          </a:xfrm>
        </p:grpSpPr>
        <p:cxnSp>
          <p:nvCxnSpPr>
            <p:cNvPr id="16" name="Прямая со стрелкой 15"/>
            <p:cNvCxnSpPr/>
            <p:nvPr/>
          </p:nvCxnSpPr>
          <p:spPr>
            <a:xfrm rot="10800000" flipV="1">
              <a:off x="7000892" y="1000108"/>
              <a:ext cx="358778" cy="35719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6215074" y="714356"/>
              <a:ext cx="221457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              да </a:t>
              </a:r>
            </a:p>
            <a:p>
              <a:endParaRPr lang="ru-RU" dirty="0" smtClean="0">
                <a:solidFill>
                  <a:srgbClr val="FF0000"/>
                </a:solidFill>
              </a:endParaRPr>
            </a:p>
            <a:p>
              <a:r>
                <a:rPr lang="ru-RU" dirty="0" smtClean="0">
                  <a:solidFill>
                    <a:srgbClr val="FF0000"/>
                  </a:solidFill>
                </a:rPr>
                <a:t>         и</a:t>
              </a:r>
              <a:r>
                <a:rPr lang="ru-RU" dirty="0" smtClean="0"/>
                <a:t> </a:t>
              </a:r>
            </a:p>
            <a:p>
              <a:r>
                <a:rPr lang="ru-RU" dirty="0" smtClean="0"/>
                <a:t>станц</a:t>
              </a:r>
              <a:r>
                <a:rPr lang="ru-RU" dirty="0" smtClean="0">
                  <a:solidFill>
                    <a:srgbClr val="FF0000"/>
                  </a:solidFill>
                </a:rPr>
                <a:t>и</a:t>
              </a:r>
              <a:r>
                <a:rPr lang="ru-RU" dirty="0" smtClean="0"/>
                <a:t>я</a:t>
              </a:r>
              <a:endParaRPr lang="ru-RU" sz="1900" dirty="0" smtClean="0"/>
            </a:p>
            <a:p>
              <a:endParaRPr lang="ru-RU" dirty="0"/>
            </a:p>
          </p:txBody>
        </p:sp>
      </p:grpSp>
      <p:cxnSp>
        <p:nvCxnSpPr>
          <p:cNvPr id="27" name="Прямая со стрелкой 26"/>
          <p:cNvCxnSpPr/>
          <p:nvPr/>
        </p:nvCxnSpPr>
        <p:spPr>
          <a:xfrm>
            <a:off x="3500430" y="1643050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Группа 72"/>
          <p:cNvGrpSpPr/>
          <p:nvPr/>
        </p:nvGrpSpPr>
        <p:grpSpPr>
          <a:xfrm>
            <a:off x="2928926" y="2071678"/>
            <a:ext cx="4786346" cy="1477328"/>
            <a:chOff x="2928926" y="2071678"/>
            <a:chExt cx="4786346" cy="1477328"/>
          </a:xfrm>
        </p:grpSpPr>
        <p:cxnSp>
          <p:nvCxnSpPr>
            <p:cNvPr id="40" name="Прямая со стрелкой 39"/>
            <p:cNvCxnSpPr/>
            <p:nvPr/>
          </p:nvCxnSpPr>
          <p:spPr>
            <a:xfrm rot="16200000" flipH="1">
              <a:off x="4142578" y="2429662"/>
              <a:ext cx="500066" cy="3556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2928926" y="2071678"/>
              <a:ext cx="4786346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              нет</a:t>
              </a:r>
            </a:p>
            <a:p>
              <a:endParaRPr lang="ru-RU" dirty="0" smtClean="0"/>
            </a:p>
            <a:p>
              <a:endParaRPr lang="ru-RU" dirty="0" smtClean="0"/>
            </a:p>
            <a:p>
              <a:r>
                <a:rPr lang="ru-RU" dirty="0" smtClean="0"/>
                <a:t>2.В какой части слова?</a:t>
              </a:r>
              <a:endParaRPr lang="ru-RU" dirty="0" smtClean="0">
                <a:solidFill>
                  <a:srgbClr val="FF0000"/>
                </a:solidFill>
              </a:endParaRPr>
            </a:p>
            <a:p>
              <a:r>
                <a:rPr lang="ru-RU" dirty="0" smtClean="0">
                  <a:solidFill>
                    <a:srgbClr val="FF0000"/>
                  </a:solidFill>
                </a:rPr>
                <a:t>         </a:t>
              </a:r>
              <a:endParaRPr lang="ru-RU" dirty="0"/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2500298" y="3143248"/>
            <a:ext cx="1643074" cy="882513"/>
            <a:chOff x="500034" y="3357562"/>
            <a:chExt cx="1643074" cy="882513"/>
          </a:xfrm>
        </p:grpSpPr>
        <p:cxnSp>
          <p:nvCxnSpPr>
            <p:cNvPr id="28" name="Прямая со стрелкой 27"/>
            <p:cNvCxnSpPr/>
            <p:nvPr/>
          </p:nvCxnSpPr>
          <p:spPr>
            <a:xfrm rot="5400000">
              <a:off x="1214414" y="3429000"/>
              <a:ext cx="428628" cy="2857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Группа 44"/>
            <p:cNvGrpSpPr/>
            <p:nvPr/>
          </p:nvGrpSpPr>
          <p:grpSpPr>
            <a:xfrm>
              <a:off x="500034" y="3857628"/>
              <a:ext cx="1643074" cy="382447"/>
              <a:chOff x="2928926" y="3773075"/>
              <a:chExt cx="1643074" cy="382447"/>
            </a:xfrm>
          </p:grpSpPr>
          <p:sp>
            <p:nvSpPr>
              <p:cNvPr id="37" name="Багетная рамка 36"/>
              <p:cNvSpPr/>
              <p:nvPr/>
            </p:nvSpPr>
            <p:spPr>
              <a:xfrm>
                <a:off x="3786182" y="3786190"/>
                <a:ext cx="285752" cy="285752"/>
              </a:xfrm>
              <a:prstGeom prst="bevel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8" name="Половина рамки 37"/>
              <p:cNvSpPr/>
              <p:nvPr/>
            </p:nvSpPr>
            <p:spPr>
              <a:xfrm rot="2383066">
                <a:off x="3273000" y="3773075"/>
                <a:ext cx="285752" cy="285752"/>
              </a:xfrm>
              <a:prstGeom prst="halfFrame">
                <a:avLst>
                  <a:gd name="adj1" fmla="val 0"/>
                  <a:gd name="adj2" fmla="val 3333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928926" y="3786190"/>
                <a:ext cx="16430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в      ,         </a:t>
                </a:r>
                <a:endParaRPr lang="ru-RU" dirty="0"/>
              </a:p>
            </p:txBody>
          </p:sp>
        </p:grpSp>
      </p:grpSp>
      <p:sp>
        <p:nvSpPr>
          <p:cNvPr id="46" name="TextBox 45"/>
          <p:cNvSpPr txBox="1"/>
          <p:nvPr/>
        </p:nvSpPr>
        <p:spPr>
          <a:xfrm>
            <a:off x="2357422" y="4214818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скворц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dirty="0" smtClean="0"/>
              <a:t>Синиц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н</a:t>
            </a:r>
            <a:endParaRPr lang="ru-RU" dirty="0"/>
          </a:p>
        </p:txBody>
      </p:sp>
      <p:grpSp>
        <p:nvGrpSpPr>
          <p:cNvPr id="72" name="Группа 71"/>
          <p:cNvGrpSpPr/>
          <p:nvPr/>
        </p:nvGrpSpPr>
        <p:grpSpPr>
          <a:xfrm>
            <a:off x="4572000" y="3143248"/>
            <a:ext cx="1643074" cy="1000132"/>
            <a:chOff x="6572264" y="3071810"/>
            <a:chExt cx="1643074" cy="1000132"/>
          </a:xfrm>
        </p:grpSpPr>
        <p:cxnSp>
          <p:nvCxnSpPr>
            <p:cNvPr id="32" name="Прямая со стрелкой 31"/>
            <p:cNvCxnSpPr/>
            <p:nvPr/>
          </p:nvCxnSpPr>
          <p:spPr>
            <a:xfrm rot="16200000" flipH="1">
              <a:off x="6858016" y="3143248"/>
              <a:ext cx="428628" cy="2857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Группа 50"/>
            <p:cNvGrpSpPr/>
            <p:nvPr/>
          </p:nvGrpSpPr>
          <p:grpSpPr>
            <a:xfrm>
              <a:off x="6572264" y="3571876"/>
              <a:ext cx="1643074" cy="500066"/>
              <a:chOff x="4643438" y="3714752"/>
              <a:chExt cx="1643074" cy="454238"/>
            </a:xfrm>
          </p:grpSpPr>
          <p:sp>
            <p:nvSpPr>
              <p:cNvPr id="36" name="Арка 35"/>
              <p:cNvSpPr/>
              <p:nvPr/>
            </p:nvSpPr>
            <p:spPr>
              <a:xfrm rot="21347745">
                <a:off x="5015378" y="3740362"/>
                <a:ext cx="714380" cy="428628"/>
              </a:xfrm>
              <a:prstGeom prst="blockArc">
                <a:avLst>
                  <a:gd name="adj1" fmla="val 11273809"/>
                  <a:gd name="adj2" fmla="val 0"/>
                  <a:gd name="adj3" fmla="val 25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4643438" y="3714752"/>
                <a:ext cx="16430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в               </a:t>
                </a:r>
                <a:endParaRPr lang="ru-RU" dirty="0"/>
              </a:p>
            </p:txBody>
          </p:sp>
        </p:grpSp>
      </p:grpSp>
      <p:grpSp>
        <p:nvGrpSpPr>
          <p:cNvPr id="74" name="Группа 73"/>
          <p:cNvGrpSpPr/>
          <p:nvPr/>
        </p:nvGrpSpPr>
        <p:grpSpPr>
          <a:xfrm>
            <a:off x="3929058" y="4000504"/>
            <a:ext cx="1702918" cy="2857496"/>
            <a:chOff x="3929058" y="4000504"/>
            <a:chExt cx="1702918" cy="2857496"/>
          </a:xfrm>
        </p:grpSpPr>
        <p:cxnSp>
          <p:nvCxnSpPr>
            <p:cNvPr id="54" name="Прямая со стрелкой 53"/>
            <p:cNvCxnSpPr/>
            <p:nvPr/>
          </p:nvCxnSpPr>
          <p:spPr>
            <a:xfrm rot="5400000">
              <a:off x="4893471" y="4036223"/>
              <a:ext cx="428628" cy="35719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4071934" y="4572008"/>
              <a:ext cx="15600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исключение</a:t>
              </a:r>
              <a:endParaRPr lang="ru-RU" dirty="0"/>
            </a:p>
          </p:txBody>
        </p:sp>
        <p:cxnSp>
          <p:nvCxnSpPr>
            <p:cNvPr id="62" name="Прямая со стрелкой 61"/>
            <p:cNvCxnSpPr/>
            <p:nvPr/>
          </p:nvCxnSpPr>
          <p:spPr>
            <a:xfrm rot="5400000">
              <a:off x="4536281" y="4893479"/>
              <a:ext cx="428628" cy="35719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/>
            <p:cNvSpPr txBox="1"/>
            <p:nvPr/>
          </p:nvSpPr>
          <p:spPr>
            <a:xfrm>
              <a:off x="3929058" y="5380672"/>
              <a:ext cx="1322798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rgbClr val="FF0000"/>
                  </a:solidFill>
                </a:rPr>
                <a:t>Ы</a:t>
              </a:r>
            </a:p>
            <a:p>
              <a:r>
                <a:rPr lang="ru-RU" dirty="0" smtClean="0"/>
                <a:t>ц</a:t>
              </a:r>
              <a:r>
                <a:rPr lang="ru-RU" dirty="0" smtClean="0">
                  <a:solidFill>
                    <a:srgbClr val="FF0000"/>
                  </a:solidFill>
                </a:rPr>
                <a:t>ы</a:t>
              </a:r>
              <a:r>
                <a:rPr lang="ru-RU" dirty="0" smtClean="0"/>
                <a:t>ган</a:t>
              </a:r>
            </a:p>
            <a:p>
              <a:r>
                <a:rPr lang="ru-RU" dirty="0" smtClean="0"/>
                <a:t>ц</a:t>
              </a:r>
              <a:r>
                <a:rPr lang="ru-RU" dirty="0" smtClean="0">
                  <a:solidFill>
                    <a:srgbClr val="FF0000"/>
                  </a:solidFill>
                </a:rPr>
                <a:t>ы</a:t>
              </a:r>
              <a:r>
                <a:rPr lang="ru-RU" dirty="0" smtClean="0"/>
                <a:t>плёнок</a:t>
              </a:r>
            </a:p>
            <a:p>
              <a:r>
                <a:rPr lang="ru-RU" dirty="0" smtClean="0"/>
                <a:t>ц</a:t>
              </a:r>
              <a:r>
                <a:rPr lang="ru-RU" dirty="0" smtClean="0">
                  <a:solidFill>
                    <a:srgbClr val="FF0000"/>
                  </a:solidFill>
                </a:rPr>
                <a:t>ы</a:t>
              </a:r>
              <a:r>
                <a:rPr lang="ru-RU" dirty="0" smtClean="0"/>
                <a:t>кнуть</a:t>
              </a:r>
            </a:p>
            <a:p>
              <a:r>
                <a:rPr lang="ru-RU" dirty="0" smtClean="0"/>
                <a:t>ц</a:t>
              </a:r>
              <a:r>
                <a:rPr lang="ru-RU" dirty="0" smtClean="0">
                  <a:solidFill>
                    <a:srgbClr val="FF0000"/>
                  </a:solidFill>
                </a:rPr>
                <a:t>ы</a:t>
              </a:r>
              <a:r>
                <a:rPr lang="ru-RU" dirty="0" smtClean="0"/>
                <a:t>почки</a:t>
              </a:r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5500694" y="4000504"/>
            <a:ext cx="1475221" cy="2075091"/>
            <a:chOff x="5500694" y="4000504"/>
            <a:chExt cx="1475221" cy="2075091"/>
          </a:xfrm>
        </p:grpSpPr>
        <p:cxnSp>
          <p:nvCxnSpPr>
            <p:cNvPr id="30" name="Прямая со стрелкой 29"/>
            <p:cNvCxnSpPr/>
            <p:nvPr/>
          </p:nvCxnSpPr>
          <p:spPr>
            <a:xfrm rot="16200000" flipH="1">
              <a:off x="5464975" y="4036223"/>
              <a:ext cx="500066" cy="42862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5715008" y="4572008"/>
              <a:ext cx="5709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нет</a:t>
              </a:r>
              <a:endParaRPr lang="ru-RU" dirty="0"/>
            </a:p>
          </p:txBody>
        </p:sp>
        <p:cxnSp>
          <p:nvCxnSpPr>
            <p:cNvPr id="63" name="Прямая со стрелкой 62"/>
            <p:cNvCxnSpPr/>
            <p:nvPr/>
          </p:nvCxnSpPr>
          <p:spPr>
            <a:xfrm rot="16200000" flipH="1">
              <a:off x="5965041" y="4893479"/>
              <a:ext cx="500066" cy="42862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>
              <a:off x="6143636" y="5429264"/>
              <a:ext cx="83227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rgbClr val="FF0000"/>
                  </a:solidFill>
                </a:rPr>
                <a:t>и</a:t>
              </a:r>
            </a:p>
            <a:p>
              <a:r>
                <a:rPr lang="ru-RU" dirty="0" smtClean="0"/>
                <a:t>ц</a:t>
              </a:r>
              <a:r>
                <a:rPr lang="ru-RU" dirty="0" smtClean="0">
                  <a:solidFill>
                    <a:srgbClr val="FF0000"/>
                  </a:solidFill>
                </a:rPr>
                <a:t>и</a:t>
              </a:r>
              <a:r>
                <a:rPr lang="ru-RU" dirty="0" smtClean="0"/>
                <a:t>рк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9"/>
            <a:ext cx="3686172" cy="2804928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ц</a:t>
            </a:r>
            <a:r>
              <a:rPr lang="ru-RU" sz="5400" dirty="0" smtClean="0">
                <a:solidFill>
                  <a:srgbClr val="FF0000"/>
                </a:solidFill>
              </a:rPr>
              <a:t>и</a:t>
            </a:r>
            <a:r>
              <a:rPr lang="ru-RU" sz="5400" dirty="0" smtClean="0"/>
              <a:t>када</a:t>
            </a:r>
          </a:p>
          <a:p>
            <a:endParaRPr lang="ru-RU" sz="4000" dirty="0" smtClean="0"/>
          </a:p>
          <a:p>
            <a:r>
              <a:rPr lang="ru-RU" sz="5400" dirty="0" smtClean="0"/>
              <a:t>ц</a:t>
            </a:r>
            <a:r>
              <a:rPr lang="ru-RU" sz="5400" dirty="0" smtClean="0">
                <a:solidFill>
                  <a:srgbClr val="FF0000"/>
                </a:solidFill>
              </a:rPr>
              <a:t>и</a:t>
            </a:r>
            <a:r>
              <a:rPr lang="ru-RU" sz="5400" dirty="0" smtClean="0"/>
              <a:t>новка</a:t>
            </a:r>
            <a:endParaRPr lang="ru-RU" sz="5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толковым словарём</a:t>
            </a:r>
            <a:endParaRPr lang="ru-RU" dirty="0"/>
          </a:p>
        </p:txBody>
      </p:sp>
      <p:grpSp>
        <p:nvGrpSpPr>
          <p:cNvPr id="28" name="Группа 27"/>
          <p:cNvGrpSpPr/>
          <p:nvPr/>
        </p:nvGrpSpPr>
        <p:grpSpPr>
          <a:xfrm>
            <a:off x="4214810" y="1357298"/>
            <a:ext cx="3546181" cy="2637842"/>
            <a:chOff x="4214810" y="1357298"/>
            <a:chExt cx="3546181" cy="2637842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4214810" y="1357298"/>
              <a:ext cx="3331867" cy="1066206"/>
              <a:chOff x="4000496" y="4857760"/>
              <a:chExt cx="3331867" cy="1066206"/>
            </a:xfrm>
          </p:grpSpPr>
          <p:grpSp>
            <p:nvGrpSpPr>
              <p:cNvPr id="14" name="Группа 13"/>
              <p:cNvGrpSpPr/>
              <p:nvPr/>
            </p:nvGrpSpPr>
            <p:grpSpPr>
              <a:xfrm>
                <a:off x="4000496" y="4857760"/>
                <a:ext cx="3331867" cy="928694"/>
                <a:chOff x="3714744" y="1285860"/>
                <a:chExt cx="3331867" cy="928694"/>
              </a:xfrm>
            </p:grpSpPr>
            <p:sp>
              <p:nvSpPr>
                <p:cNvPr id="15" name="Левая круглая скобка 14"/>
                <p:cNvSpPr/>
                <p:nvPr/>
              </p:nvSpPr>
              <p:spPr>
                <a:xfrm>
                  <a:off x="3714744" y="1643050"/>
                  <a:ext cx="71438" cy="571504"/>
                </a:xfrm>
                <a:prstGeom prst="leftBracket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" name="Правая круглая скобка 15"/>
                <p:cNvSpPr/>
                <p:nvPr/>
              </p:nvSpPr>
              <p:spPr>
                <a:xfrm>
                  <a:off x="7000892" y="1571612"/>
                  <a:ext cx="45719" cy="642942"/>
                </a:xfrm>
                <a:prstGeom prst="rightBracket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17" name="Прямая соединительная линия 16"/>
                <p:cNvCxnSpPr/>
                <p:nvPr/>
              </p:nvCxnSpPr>
              <p:spPr>
                <a:xfrm rot="5400000">
                  <a:off x="5572132" y="1357298"/>
                  <a:ext cx="285752" cy="14287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TextBox 17"/>
              <p:cNvSpPr txBox="1"/>
              <p:nvPr/>
            </p:nvSpPr>
            <p:spPr>
              <a:xfrm>
                <a:off x="4286248" y="5000636"/>
                <a:ext cx="2751074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5400" dirty="0" err="1" smtClean="0"/>
                  <a:t>цыкада</a:t>
                </a:r>
                <a:endParaRPr lang="ru-RU" sz="5400" dirty="0"/>
              </a:p>
            </p:txBody>
          </p:sp>
        </p:grpSp>
        <p:grpSp>
          <p:nvGrpSpPr>
            <p:cNvPr id="27" name="Группа 26"/>
            <p:cNvGrpSpPr/>
            <p:nvPr/>
          </p:nvGrpSpPr>
          <p:grpSpPr>
            <a:xfrm>
              <a:off x="4214810" y="2857496"/>
              <a:ext cx="3546181" cy="1137644"/>
              <a:chOff x="4214810" y="4929198"/>
              <a:chExt cx="3546181" cy="1137644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4357686" y="5143512"/>
                <a:ext cx="3321743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5400" dirty="0" err="1" smtClean="0"/>
                  <a:t>цынофка</a:t>
                </a:r>
                <a:endParaRPr lang="ru-RU" sz="5400" dirty="0"/>
              </a:p>
            </p:txBody>
          </p:sp>
          <p:grpSp>
            <p:nvGrpSpPr>
              <p:cNvPr id="23" name="Группа 22"/>
              <p:cNvGrpSpPr/>
              <p:nvPr/>
            </p:nvGrpSpPr>
            <p:grpSpPr>
              <a:xfrm>
                <a:off x="4214810" y="4929198"/>
                <a:ext cx="3546181" cy="1000132"/>
                <a:chOff x="3857620" y="2857496"/>
                <a:chExt cx="3546181" cy="1000132"/>
              </a:xfrm>
            </p:grpSpPr>
            <p:sp>
              <p:nvSpPr>
                <p:cNvPr id="24" name="Левая круглая скобка 23"/>
                <p:cNvSpPr/>
                <p:nvPr/>
              </p:nvSpPr>
              <p:spPr>
                <a:xfrm>
                  <a:off x="3857620" y="3143248"/>
                  <a:ext cx="71438" cy="714380"/>
                </a:xfrm>
                <a:prstGeom prst="leftBracket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равая круглая скобка 24"/>
                <p:cNvSpPr/>
                <p:nvPr/>
              </p:nvSpPr>
              <p:spPr>
                <a:xfrm>
                  <a:off x="7358082" y="3143248"/>
                  <a:ext cx="45719" cy="714380"/>
                </a:xfrm>
                <a:prstGeom prst="rightBracket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26" name="Прямая соединительная линия 25"/>
                <p:cNvCxnSpPr/>
                <p:nvPr/>
              </p:nvCxnSpPr>
              <p:spPr>
                <a:xfrm rot="5400000">
                  <a:off x="5643570" y="2928934"/>
                  <a:ext cx="285752" cy="14287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201911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800" dirty="0" smtClean="0"/>
              <a:t>Корень мой находится в </a:t>
            </a:r>
            <a:r>
              <a:rPr lang="ru-RU" sz="2800" dirty="0" smtClean="0">
                <a:solidFill>
                  <a:srgbClr val="FF0000"/>
                </a:solidFill>
              </a:rPr>
              <a:t>цене</a:t>
            </a:r>
            <a:r>
              <a:rPr lang="ru-RU" sz="2800" dirty="0" smtClean="0"/>
              <a:t>,</a:t>
            </a:r>
          </a:p>
          <a:p>
            <a:pPr>
              <a:buNone/>
            </a:pPr>
            <a:r>
              <a:rPr lang="ru-RU" sz="2800" dirty="0" smtClean="0"/>
              <a:t>   В </a:t>
            </a:r>
            <a:r>
              <a:rPr lang="ru-RU" sz="2800" dirty="0" smtClean="0">
                <a:solidFill>
                  <a:srgbClr val="FF0000"/>
                </a:solidFill>
              </a:rPr>
              <a:t>очерке</a:t>
            </a:r>
            <a:r>
              <a:rPr lang="ru-RU" sz="2800" dirty="0" smtClean="0"/>
              <a:t> найди приставку мне,</a:t>
            </a:r>
          </a:p>
          <a:p>
            <a:pPr>
              <a:buNone/>
            </a:pPr>
            <a:r>
              <a:rPr lang="ru-RU" sz="2800" dirty="0" smtClean="0"/>
              <a:t>   Суффикс мой в </a:t>
            </a:r>
            <a:r>
              <a:rPr lang="ru-RU" sz="2800" dirty="0" smtClean="0">
                <a:solidFill>
                  <a:srgbClr val="FF0000"/>
                </a:solidFill>
              </a:rPr>
              <a:t>тетрадке</a:t>
            </a:r>
            <a:r>
              <a:rPr lang="ru-RU" sz="2800" dirty="0" smtClean="0"/>
              <a:t> вы встречали, </a:t>
            </a:r>
          </a:p>
          <a:p>
            <a:pPr>
              <a:buNone/>
            </a:pPr>
            <a:r>
              <a:rPr lang="ru-RU" sz="2800" dirty="0" smtClean="0"/>
              <a:t>   Вся же в дневнике я и в журнале.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Шарада</a:t>
            </a:r>
            <a:endParaRPr lang="ru-RU" dirty="0"/>
          </a:p>
        </p:txBody>
      </p:sp>
      <p:pic>
        <p:nvPicPr>
          <p:cNvPr id="2050" name="Picture 2" descr="F:\картинки для урока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929322" y="3929066"/>
            <a:ext cx="2646126" cy="26048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Параграф 87,</a:t>
            </a:r>
          </a:p>
          <a:p>
            <a:r>
              <a:rPr lang="ru-RU" dirty="0" smtClean="0"/>
              <a:t>упражнение № </a:t>
            </a:r>
            <a:r>
              <a:rPr lang="en-US" dirty="0" smtClean="0"/>
              <a:t>4</a:t>
            </a:r>
            <a:r>
              <a:rPr lang="ru-RU" dirty="0" smtClean="0"/>
              <a:t>48,</a:t>
            </a:r>
          </a:p>
          <a:p>
            <a:r>
              <a:rPr lang="ru-RU" dirty="0" smtClean="0"/>
              <a:t>выписать из рассказа И.Бунина «Косцы» слова с окончанием Ы после Ц (некоторые слова нужно поставить во множественное число).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pic>
        <p:nvPicPr>
          <p:cNvPr id="4" name="Рисунок 3" descr="2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4357694"/>
            <a:ext cx="13335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/>
          <a:stretch>
            <a:fillRect/>
          </a:stretch>
        </p:blipFill>
        <p:spPr>
          <a:xfrm>
            <a:off x="8001024" y="5643578"/>
            <a:ext cx="304800" cy="304800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     ЗА УРОК!</a:t>
            </a:r>
            <a:endParaRPr lang="ru-RU" sz="9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F:\картинки для урока\1195635167_0lik.ru_buket_16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50" y="4295775"/>
            <a:ext cx="3143250" cy="2562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sz="4800" dirty="0" smtClean="0">
                <a:solidFill>
                  <a:srgbClr val="0070C0"/>
                </a:solidFill>
              </a:rPr>
              <a:t>Хочу</a:t>
            </a:r>
            <a:r>
              <a:rPr lang="ru-RU" sz="4800" b="1" dirty="0" smtClean="0">
                <a:solidFill>
                  <a:srgbClr val="0070C0"/>
                </a:solidFill>
              </a:rPr>
              <a:t> узнать все тайны слова, в чём суть его и в чем основа.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Девиз урока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2947804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СОГЛАСНЫЙ</a:t>
            </a:r>
          </a:p>
          <a:p>
            <a:pPr>
              <a:buNone/>
            </a:pPr>
            <a:r>
              <a:rPr lang="ru-RU" dirty="0" smtClean="0"/>
              <a:t>         </a:t>
            </a:r>
            <a:r>
              <a:rPr lang="ru-RU" sz="3600" dirty="0" smtClean="0"/>
              <a:t>глухой непарный,</a:t>
            </a:r>
          </a:p>
          <a:p>
            <a:pPr>
              <a:buNone/>
            </a:pPr>
            <a:r>
              <a:rPr lang="ru-RU" sz="3600" dirty="0" smtClean="0"/>
              <a:t>         твердый непарный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Фонетическая зарядка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2571736" y="4357694"/>
            <a:ext cx="2928958" cy="1754326"/>
            <a:chOff x="2571736" y="4357694"/>
            <a:chExt cx="2928958" cy="1754326"/>
          </a:xfrm>
        </p:grpSpPr>
        <p:sp>
          <p:nvSpPr>
            <p:cNvPr id="7" name="TextBox 6"/>
            <p:cNvSpPr txBox="1"/>
            <p:nvPr/>
          </p:nvSpPr>
          <p:spPr>
            <a:xfrm>
              <a:off x="2571736" y="4357694"/>
              <a:ext cx="2738250" cy="1754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endParaRPr lang="ru-RU" dirty="0" smtClean="0"/>
            </a:p>
            <a:p>
              <a:pPr>
                <a:buNone/>
              </a:pPr>
              <a:r>
                <a:rPr lang="ru-RU" dirty="0" smtClean="0"/>
                <a:t>                         </a:t>
              </a:r>
              <a:r>
                <a:rPr lang="ru-RU" sz="7200" dirty="0" smtClean="0"/>
                <a:t>Ц</a:t>
              </a:r>
            </a:p>
            <a:p>
              <a:endParaRPr lang="ru-RU" dirty="0"/>
            </a:p>
          </p:txBody>
        </p:sp>
        <p:sp>
          <p:nvSpPr>
            <p:cNvPr id="8" name="Двойные круглые скобки 7"/>
            <p:cNvSpPr/>
            <p:nvPr/>
          </p:nvSpPr>
          <p:spPr>
            <a:xfrm>
              <a:off x="4000496" y="4429132"/>
              <a:ext cx="1500198" cy="1628780"/>
            </a:xfrm>
            <a:prstGeom prst="bracketPair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" name="Рисунок 9" descr="i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928802"/>
            <a:ext cx="2071654" cy="20716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Вставьте пропущенные буквы О или Ё.</a:t>
            </a:r>
          </a:p>
          <a:p>
            <a:endParaRPr lang="ru-RU" dirty="0" smtClean="0"/>
          </a:p>
          <a:p>
            <a:pPr>
              <a:buNone/>
            </a:pPr>
            <a:r>
              <a:rPr lang="ru-RU" sz="4400" dirty="0" smtClean="0"/>
              <a:t>   Тяж_</a:t>
            </a:r>
            <a:r>
              <a:rPr lang="ru-RU" sz="4400" dirty="0" err="1" smtClean="0"/>
              <a:t>лый</a:t>
            </a:r>
            <a:r>
              <a:rPr lang="ru-RU" sz="4400" dirty="0" smtClean="0"/>
              <a:t>, </a:t>
            </a:r>
            <a:r>
              <a:rPr lang="ru-RU" sz="4400" dirty="0" err="1" smtClean="0"/>
              <a:t>беч</a:t>
            </a:r>
            <a:r>
              <a:rPr lang="ru-RU" sz="4400" dirty="0" smtClean="0"/>
              <a:t>_</a:t>
            </a:r>
            <a:r>
              <a:rPr lang="ru-RU" sz="4400" dirty="0" err="1" smtClean="0"/>
              <a:t>вка</a:t>
            </a:r>
            <a:r>
              <a:rPr lang="ru-RU" sz="4400" dirty="0" smtClean="0"/>
              <a:t>, </a:t>
            </a:r>
            <a:r>
              <a:rPr lang="ru-RU" sz="4400" dirty="0" smtClean="0"/>
              <a:t>реш_</a:t>
            </a:r>
            <a:r>
              <a:rPr lang="ru-RU" sz="4400" dirty="0" err="1" smtClean="0"/>
              <a:t>тка</a:t>
            </a:r>
            <a:r>
              <a:rPr lang="ru-RU" sz="4400" dirty="0" smtClean="0"/>
              <a:t>, </a:t>
            </a:r>
            <a:r>
              <a:rPr lang="ru-RU" sz="4400" dirty="0" err="1" smtClean="0"/>
              <a:t>деш</a:t>
            </a:r>
            <a:r>
              <a:rPr lang="ru-RU" sz="4400" dirty="0" smtClean="0"/>
              <a:t>_вый,</a:t>
            </a:r>
            <a:r>
              <a:rPr lang="ru-RU" sz="4400" dirty="0" err="1" smtClean="0"/>
              <a:t>пш</a:t>
            </a:r>
            <a:r>
              <a:rPr lang="ru-RU" sz="4400" dirty="0" smtClean="0"/>
              <a:t>_</a:t>
            </a:r>
            <a:r>
              <a:rPr lang="ru-RU" sz="4400" dirty="0" err="1" smtClean="0"/>
              <a:t>нка</a:t>
            </a:r>
            <a:r>
              <a:rPr lang="ru-RU" sz="4400" dirty="0" smtClean="0"/>
              <a:t>, </a:t>
            </a:r>
            <a:r>
              <a:rPr lang="ru-RU" sz="4400" dirty="0" err="1" smtClean="0"/>
              <a:t>ш</a:t>
            </a:r>
            <a:r>
              <a:rPr lang="ru-RU" sz="4400" dirty="0" smtClean="0"/>
              <a:t>_</a:t>
            </a:r>
            <a:r>
              <a:rPr lang="ru-RU" sz="4400" dirty="0" err="1" smtClean="0"/>
              <a:t>рстка</a:t>
            </a:r>
            <a:r>
              <a:rPr lang="ru-RU" sz="4400" dirty="0" smtClean="0"/>
              <a:t>, </a:t>
            </a:r>
            <a:r>
              <a:rPr lang="ru-RU" sz="4400" dirty="0" err="1" smtClean="0"/>
              <a:t>ш</a:t>
            </a:r>
            <a:r>
              <a:rPr lang="ru-RU" sz="4400" dirty="0" smtClean="0"/>
              <a:t>_</a:t>
            </a:r>
            <a:r>
              <a:rPr lang="ru-RU" sz="4400" dirty="0" err="1" smtClean="0"/>
              <a:t>фёр</a:t>
            </a:r>
            <a:r>
              <a:rPr lang="ru-RU" sz="4400" dirty="0" smtClean="0"/>
              <a:t>, </a:t>
            </a:r>
            <a:r>
              <a:rPr lang="ru-RU" sz="4400" dirty="0" err="1" smtClean="0"/>
              <a:t>ш</a:t>
            </a:r>
            <a:r>
              <a:rPr lang="ru-RU" sz="4400" dirty="0" smtClean="0"/>
              <a:t>_</a:t>
            </a:r>
            <a:r>
              <a:rPr lang="ru-RU" sz="4400" dirty="0" err="1" smtClean="0"/>
              <a:t>рох</a:t>
            </a:r>
            <a:r>
              <a:rPr lang="ru-RU" sz="4400" dirty="0" smtClean="0"/>
              <a:t>.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Рисунок 3" descr="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188" y="0"/>
            <a:ext cx="9501188" cy="712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D:\ИЗОБРАЖЕНИЯ\Энциклопедия\Clipart\Природа\Цветы и трава\000441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215206" y="4143380"/>
            <a:ext cx="1340200" cy="1807563"/>
          </a:xfrm>
          <a:prstGeom prst="rect">
            <a:avLst/>
          </a:prstGeom>
          <a:noFill/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714348" y="0"/>
            <a:ext cx="8229600" cy="1511264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Работа с предложениями.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5" name="Содержимое 5" descr="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222250" y="0"/>
            <a:ext cx="9525000" cy="7143750"/>
          </a:xfrm>
        </p:spPr>
      </p:pic>
      <p:pic>
        <p:nvPicPr>
          <p:cNvPr id="4" name="Picture 2" descr="D:\ИЗОБРАЖЕНИЯ\Энциклопедия\Clipart\Животный мир\Птицы\000175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4643446"/>
            <a:ext cx="1898173" cy="14287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500174"/>
            <a:ext cx="8229600" cy="4525963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Ц</a:t>
            </a:r>
            <a:r>
              <a:rPr lang="ru-RU" sz="3200" b="1" dirty="0" smtClean="0">
                <a:solidFill>
                  <a:srgbClr val="FF0000"/>
                </a:solidFill>
              </a:rPr>
              <a:t>и</a:t>
            </a:r>
            <a:r>
              <a:rPr lang="ru-RU" sz="3200" b="1" dirty="0" smtClean="0"/>
              <a:t>корий          станц</a:t>
            </a:r>
            <a:r>
              <a:rPr lang="ru-RU" sz="3200" b="1" dirty="0" smtClean="0">
                <a:solidFill>
                  <a:srgbClr val="FF0000"/>
                </a:solidFill>
              </a:rPr>
              <a:t>и</a:t>
            </a:r>
            <a:r>
              <a:rPr lang="ru-RU" sz="3200" b="1" dirty="0" smtClean="0"/>
              <a:t>я        ц</a:t>
            </a:r>
            <a:r>
              <a:rPr lang="ru-RU" sz="3200" b="1" dirty="0" smtClean="0">
                <a:solidFill>
                  <a:srgbClr val="FF0000"/>
                </a:solidFill>
              </a:rPr>
              <a:t>и</a:t>
            </a:r>
            <a:r>
              <a:rPr lang="ru-RU" sz="3200" b="1" dirty="0" smtClean="0"/>
              <a:t>рк</a:t>
            </a:r>
          </a:p>
          <a:p>
            <a:endParaRPr lang="ru-RU" sz="3200" b="1" dirty="0" smtClean="0"/>
          </a:p>
          <a:p>
            <a:r>
              <a:rPr lang="ru-RU" sz="3200" b="1" dirty="0" smtClean="0"/>
              <a:t>Синиц</a:t>
            </a:r>
            <a:r>
              <a:rPr lang="ru-RU" sz="3200" b="1" dirty="0" smtClean="0">
                <a:solidFill>
                  <a:srgbClr val="FF0000"/>
                </a:solidFill>
              </a:rPr>
              <a:t>ы</a:t>
            </a:r>
            <a:r>
              <a:rPr lang="ru-RU" sz="3200" b="1" dirty="0" smtClean="0"/>
              <a:t>н          улиц</a:t>
            </a:r>
            <a:r>
              <a:rPr lang="ru-RU" sz="3200" b="1" dirty="0" smtClean="0">
                <a:solidFill>
                  <a:srgbClr val="FF0000"/>
                </a:solidFill>
              </a:rPr>
              <a:t>ы</a:t>
            </a:r>
            <a:r>
              <a:rPr lang="ru-RU" sz="3200" b="1" dirty="0" smtClean="0"/>
              <a:t>        ц</a:t>
            </a:r>
            <a:r>
              <a:rPr lang="ru-RU" sz="3200" b="1" dirty="0" smtClean="0">
                <a:solidFill>
                  <a:srgbClr val="FF0000"/>
                </a:solidFill>
              </a:rPr>
              <a:t>ы</a:t>
            </a:r>
            <a:r>
              <a:rPr lang="ru-RU" sz="3200" b="1" dirty="0" smtClean="0"/>
              <a:t>пленок  </a:t>
            </a:r>
            <a:endParaRPr lang="ru-RU" sz="32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sz="4800" dirty="0" smtClean="0">
                <a:solidFill>
                  <a:srgbClr val="FF0000"/>
                </a:solidFill>
              </a:rPr>
              <a:t>ЦЫ__________ЦИ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sz="3200" dirty="0" smtClean="0"/>
              <a:t>ц</a:t>
            </a:r>
            <a:r>
              <a:rPr lang="ru-RU" sz="3200" dirty="0" smtClean="0">
                <a:solidFill>
                  <a:srgbClr val="FF0000"/>
                </a:solidFill>
              </a:rPr>
              <a:t>ы</a:t>
            </a:r>
            <a:r>
              <a:rPr lang="ru-RU" sz="3200" dirty="0" smtClean="0"/>
              <a:t>пленок               ц</a:t>
            </a:r>
            <a:r>
              <a:rPr lang="ru-RU" sz="3200" dirty="0" smtClean="0">
                <a:solidFill>
                  <a:srgbClr val="FF0000"/>
                </a:solidFill>
              </a:rPr>
              <a:t>и</a:t>
            </a:r>
            <a:r>
              <a:rPr lang="ru-RU" sz="3200" dirty="0" smtClean="0"/>
              <a:t>рк</a:t>
            </a:r>
          </a:p>
          <a:p>
            <a:pPr>
              <a:buNone/>
            </a:pPr>
            <a:r>
              <a:rPr lang="ru-RU" sz="3200" dirty="0" smtClean="0"/>
              <a:t>   огурц</a:t>
            </a:r>
            <a:r>
              <a:rPr lang="ru-RU" sz="3200" dirty="0" smtClean="0">
                <a:solidFill>
                  <a:srgbClr val="FF0000"/>
                </a:solidFill>
              </a:rPr>
              <a:t>ы </a:t>
            </a:r>
            <a:r>
              <a:rPr lang="ru-RU" sz="3200" dirty="0" smtClean="0"/>
              <a:t>                  ц</a:t>
            </a:r>
            <a:r>
              <a:rPr lang="ru-RU" sz="3200" dirty="0" smtClean="0">
                <a:solidFill>
                  <a:srgbClr val="FF0000"/>
                </a:solidFill>
              </a:rPr>
              <a:t>и</a:t>
            </a:r>
            <a:r>
              <a:rPr lang="ru-RU" sz="3200" dirty="0" smtClean="0"/>
              <a:t>фры</a:t>
            </a:r>
          </a:p>
          <a:p>
            <a:pPr>
              <a:buNone/>
            </a:pPr>
            <a:r>
              <a:rPr lang="ru-RU" sz="3200" dirty="0" smtClean="0"/>
              <a:t>   куриц</a:t>
            </a:r>
            <a:r>
              <a:rPr lang="ru-RU" sz="3200" dirty="0" smtClean="0">
                <a:solidFill>
                  <a:srgbClr val="FF0000"/>
                </a:solidFill>
              </a:rPr>
              <a:t>ы</a:t>
            </a:r>
            <a:r>
              <a:rPr lang="ru-RU" sz="3200" dirty="0" smtClean="0"/>
              <a:t>н                 ц</a:t>
            </a:r>
            <a:r>
              <a:rPr lang="ru-RU" sz="3200" dirty="0" smtClean="0">
                <a:solidFill>
                  <a:srgbClr val="FF0000"/>
                </a:solidFill>
              </a:rPr>
              <a:t>и</a:t>
            </a:r>
            <a:r>
              <a:rPr lang="ru-RU" sz="3200" dirty="0" smtClean="0"/>
              <a:t>линдр</a:t>
            </a:r>
            <a:endParaRPr lang="ru-RU" sz="3200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ИЗОБРАЖЕНИЯ\№1\PARAVOZ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285728"/>
            <a:ext cx="3352933" cy="2219322"/>
          </a:xfrm>
          <a:prstGeom prst="rect">
            <a:avLst/>
          </a:prstGeom>
          <a:noFill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357290" y="357166"/>
            <a:ext cx="3214710" cy="1357322"/>
          </a:xfrm>
          <a:prstGeom prst="wedgeRoundRectCallout">
            <a:avLst>
              <a:gd name="adj1" fmla="val -23568"/>
              <a:gd name="adj2" fmla="val 7435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Содержимое 6"/>
          <p:cNvSpPr txBox="1">
            <a:spLocks/>
          </p:cNvSpPr>
          <p:nvPr/>
        </p:nvSpPr>
        <p:spPr>
          <a:xfrm>
            <a:off x="1428728" y="571480"/>
            <a:ext cx="3500462" cy="857257"/>
          </a:xfrm>
          <a:prstGeom prst="rect">
            <a:avLst/>
          </a:prstGeom>
        </p:spPr>
        <p:txBody>
          <a:bodyPr vert="horz">
            <a:normAutofit fontScale="25000" lnSpcReduction="2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7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Станц</a:t>
            </a:r>
            <a:r>
              <a:rPr kumimoji="0" lang="ru-RU" sz="7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</a:t>
            </a:r>
            <a:r>
              <a:rPr kumimoji="0" lang="ru-RU" sz="7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я</a:t>
            </a:r>
            <a:r>
              <a:rPr kumimoji="0" lang="ru-RU" sz="7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7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Куниц</a:t>
            </a:r>
            <a:r>
              <a:rPr kumimoji="0" lang="ru-RU" sz="7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ы</a:t>
            </a:r>
            <a:r>
              <a:rPr kumimoji="0" lang="ru-RU" sz="7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н мост</a:t>
            </a:r>
            <a:endParaRPr kumimoji="0" lang="ru-RU" sz="7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ИЗОБРАЖЕНИЯ\Энциклопедия\Clipart\Люди\Профессия\Танцор\000356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214818"/>
            <a:ext cx="2143140" cy="1428759"/>
          </a:xfrm>
          <a:prstGeom prst="rect">
            <a:avLst/>
          </a:prstGeom>
          <a:noFill/>
        </p:spPr>
      </p:pic>
      <p:pic>
        <p:nvPicPr>
          <p:cNvPr id="1026" name="Picture 2" descr="D:\ДОКУМЕНТЫ(Танины)\000176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643050"/>
            <a:ext cx="2286016" cy="1714512"/>
          </a:xfrm>
          <a:prstGeom prst="rect">
            <a:avLst/>
          </a:prstGeom>
          <a:noFill/>
        </p:spPr>
      </p:pic>
      <p:pic>
        <p:nvPicPr>
          <p:cNvPr id="4" name="Picture 2" descr="D:\ИЗОБРАЖЕНИЯ\Энциклопедия\Clipart\Люди\Мужчины\0002113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1" y="1643051"/>
            <a:ext cx="2643206" cy="176286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14348" y="642918"/>
            <a:ext cx="55322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Слова-исключения</a:t>
            </a:r>
            <a:endParaRPr lang="ru-RU" sz="4400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928662" y="3500438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цыплёнок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5286380" y="3571876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цыган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571604" y="5715016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цыпочки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5786446" y="5715016"/>
            <a:ext cx="1649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цыкнуть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338</TotalTime>
  <Words>203</Words>
  <Application>Microsoft Office PowerPoint</Application>
  <PresentationFormat>Экран (4:3)</PresentationFormat>
  <Paragraphs>76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Открытая</vt:lpstr>
      <vt:lpstr>Правописание букв  И и Ы после Ц.</vt:lpstr>
      <vt:lpstr>Девиз урока</vt:lpstr>
      <vt:lpstr>Фонетическая зарядка</vt:lpstr>
      <vt:lpstr>Слайд 4</vt:lpstr>
      <vt:lpstr>Слайд 5</vt:lpstr>
      <vt:lpstr>Слайд 6</vt:lpstr>
      <vt:lpstr>Слайд 7</vt:lpstr>
      <vt:lpstr>Слайд 8</vt:lpstr>
      <vt:lpstr>Слайд 9</vt:lpstr>
      <vt:lpstr>Алгоритм</vt:lpstr>
      <vt:lpstr>Работа с толковым словарём</vt:lpstr>
      <vt:lpstr>Шарада</vt:lpstr>
      <vt:lpstr>Домашнее задание</vt:lpstr>
      <vt:lpstr>Слайд 14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Правописание букв  И и Ы после Ц.</dc:title>
  <dc:creator>Алексей</dc:creator>
  <cp:lastModifiedBy>Алексей</cp:lastModifiedBy>
  <cp:revision>50</cp:revision>
  <dcterms:created xsi:type="dcterms:W3CDTF">2010-01-14T16:30:43Z</dcterms:created>
  <dcterms:modified xsi:type="dcterms:W3CDTF">2010-02-09T17:28:49Z</dcterms:modified>
</cp:coreProperties>
</file>